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4" r:id="rId3"/>
    <p:sldId id="277" r:id="rId4"/>
    <p:sldId id="278" r:id="rId5"/>
    <p:sldId id="279" r:id="rId6"/>
    <p:sldId id="280" r:id="rId7"/>
    <p:sldId id="281" r:id="rId8"/>
    <p:sldId id="271" r:id="rId9"/>
    <p:sldId id="270" r:id="rId10"/>
    <p:sldId id="272" r:id="rId11"/>
    <p:sldId id="265" r:id="rId12"/>
    <p:sldId id="275" r:id="rId13"/>
    <p:sldId id="273" r:id="rId14"/>
    <p:sldId id="276" r:id="rId15"/>
    <p:sldId id="282" r:id="rId16"/>
    <p:sldId id="269" r:id="rId17"/>
    <p:sldId id="284" r:id="rId18"/>
    <p:sldId id="283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B40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99" autoAdjust="0"/>
    <p:restoredTop sz="87958" autoAdjust="0"/>
  </p:normalViewPr>
  <p:slideViewPr>
    <p:cSldViewPr>
      <p:cViewPr varScale="1">
        <p:scale>
          <a:sx n="60" d="100"/>
          <a:sy n="60" d="100"/>
        </p:scale>
        <p:origin x="125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-2648" y="-1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34C4B0-8422-44D3-AE2D-3261ED65E356}" type="doc">
      <dgm:prSet loTypeId="urn:microsoft.com/office/officeart/2005/8/layout/vList5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C5E1807-6027-4A0A-BEAB-D17AD5BF9D3D}">
      <dgm:prSet phldrT="[Text]" custT="1"/>
      <dgm:spPr/>
      <dgm:t>
        <a:bodyPr/>
        <a:lstStyle/>
        <a:p>
          <a:r>
            <a:rPr lang="en-US" sz="2000" dirty="0" smtClean="0"/>
            <a:t>2017-18</a:t>
          </a:r>
          <a:endParaRPr lang="en-US" sz="2000" dirty="0"/>
        </a:p>
      </dgm:t>
    </dgm:pt>
    <dgm:pt modelId="{51A53460-DAA7-4B62-B0CF-699B6251F3B4}" type="parTrans" cxnId="{CF6EB54D-7DC9-40E9-848C-A42FCCD1FA49}">
      <dgm:prSet/>
      <dgm:spPr/>
      <dgm:t>
        <a:bodyPr/>
        <a:lstStyle/>
        <a:p>
          <a:endParaRPr lang="en-US"/>
        </a:p>
      </dgm:t>
    </dgm:pt>
    <dgm:pt modelId="{D7DDD004-A966-4361-868D-1CB97FE847C8}" type="sibTrans" cxnId="{CF6EB54D-7DC9-40E9-848C-A42FCCD1FA49}">
      <dgm:prSet/>
      <dgm:spPr/>
      <dgm:t>
        <a:bodyPr/>
        <a:lstStyle/>
        <a:p>
          <a:endParaRPr lang="en-US"/>
        </a:p>
      </dgm:t>
    </dgm:pt>
    <dgm:pt modelId="{55322367-5059-474D-A2A2-701563C851F2}">
      <dgm:prSet phldrT="[Text]" custT="1"/>
      <dgm:spPr/>
      <dgm:t>
        <a:bodyPr/>
        <a:lstStyle/>
        <a:p>
          <a:r>
            <a:rPr lang="en-US" sz="2000" dirty="0" smtClean="0"/>
            <a:t>18 out of 25 indicators (72%)</a:t>
          </a:r>
          <a:endParaRPr lang="en-US" sz="2000" dirty="0"/>
        </a:p>
      </dgm:t>
    </dgm:pt>
    <dgm:pt modelId="{EFA31315-3965-437F-AAC9-048B9AA98AE8}" type="parTrans" cxnId="{D699AA05-6CF3-4742-8A51-3AE4CFB2B13D}">
      <dgm:prSet/>
      <dgm:spPr/>
      <dgm:t>
        <a:bodyPr/>
        <a:lstStyle/>
        <a:p>
          <a:endParaRPr lang="en-US"/>
        </a:p>
      </dgm:t>
    </dgm:pt>
    <dgm:pt modelId="{A3BB8508-14BD-4239-985F-3F3FBDE7DF6C}" type="sibTrans" cxnId="{D699AA05-6CF3-4742-8A51-3AE4CFB2B13D}">
      <dgm:prSet/>
      <dgm:spPr/>
      <dgm:t>
        <a:bodyPr/>
        <a:lstStyle/>
        <a:p>
          <a:endParaRPr lang="en-US"/>
        </a:p>
      </dgm:t>
    </dgm:pt>
    <dgm:pt modelId="{03AF8FC7-ED1F-4266-BA26-34F5CF4B3EE1}">
      <dgm:prSet phldrT="[Text]" custT="1"/>
      <dgm:spPr/>
      <dgm:t>
        <a:bodyPr/>
        <a:lstStyle/>
        <a:p>
          <a:r>
            <a:rPr lang="en-US" sz="2000" dirty="0" smtClean="0"/>
            <a:t>2018-19</a:t>
          </a:r>
          <a:endParaRPr lang="en-US" sz="2000" dirty="0"/>
        </a:p>
      </dgm:t>
    </dgm:pt>
    <dgm:pt modelId="{031337A5-0832-4C33-9F0E-842C85875C23}" type="parTrans" cxnId="{FABC0874-B899-434A-A5EF-D4B7361EAF4D}">
      <dgm:prSet/>
      <dgm:spPr/>
      <dgm:t>
        <a:bodyPr/>
        <a:lstStyle/>
        <a:p>
          <a:endParaRPr lang="en-US"/>
        </a:p>
      </dgm:t>
    </dgm:pt>
    <dgm:pt modelId="{D6805145-48C7-4967-97A9-F9108EF93D9E}" type="sibTrans" cxnId="{FABC0874-B899-434A-A5EF-D4B7361EAF4D}">
      <dgm:prSet/>
      <dgm:spPr/>
      <dgm:t>
        <a:bodyPr/>
        <a:lstStyle/>
        <a:p>
          <a:endParaRPr lang="en-US"/>
        </a:p>
      </dgm:t>
    </dgm:pt>
    <dgm:pt modelId="{234486FE-BD99-4A63-A03C-41CA2E6883CE}">
      <dgm:prSet phldrT="[Text]" custT="1"/>
      <dgm:spPr/>
      <dgm:t>
        <a:bodyPr/>
        <a:lstStyle/>
        <a:p>
          <a:r>
            <a:rPr lang="en-US" sz="2000" dirty="0" smtClean="0"/>
            <a:t>19 out of 25 indicators (76%)</a:t>
          </a:r>
          <a:endParaRPr lang="en-US" sz="2000" dirty="0"/>
        </a:p>
      </dgm:t>
    </dgm:pt>
    <dgm:pt modelId="{B67DDAF0-77A0-4657-821B-065C743122D5}" type="parTrans" cxnId="{0EF1EE88-6D8F-4176-AE5C-D11C3F49E498}">
      <dgm:prSet/>
      <dgm:spPr/>
      <dgm:t>
        <a:bodyPr/>
        <a:lstStyle/>
        <a:p>
          <a:endParaRPr lang="en-US"/>
        </a:p>
      </dgm:t>
    </dgm:pt>
    <dgm:pt modelId="{59AB3BE4-4551-4469-801C-EA9DE76F26D4}" type="sibTrans" cxnId="{0EF1EE88-6D8F-4176-AE5C-D11C3F49E498}">
      <dgm:prSet/>
      <dgm:spPr/>
      <dgm:t>
        <a:bodyPr/>
        <a:lstStyle/>
        <a:p>
          <a:endParaRPr lang="en-US"/>
        </a:p>
      </dgm:t>
    </dgm:pt>
    <dgm:pt modelId="{536294E0-A1F1-4094-806C-DCD25CAD82A0}" type="pres">
      <dgm:prSet presAssocID="{4334C4B0-8422-44D3-AE2D-3261ED65E3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872B4D-8868-4894-84F7-F9C295493EB4}" type="pres">
      <dgm:prSet presAssocID="{0C5E1807-6027-4A0A-BEAB-D17AD5BF9D3D}" presName="linNode" presStyleCnt="0"/>
      <dgm:spPr/>
    </dgm:pt>
    <dgm:pt modelId="{6FA7D17F-8BBD-4B4D-80F7-6CE7A93AFBA5}" type="pres">
      <dgm:prSet presAssocID="{0C5E1807-6027-4A0A-BEAB-D17AD5BF9D3D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3C051-9B3A-418B-BA94-A18D4FF8F035}" type="pres">
      <dgm:prSet presAssocID="{0C5E1807-6027-4A0A-BEAB-D17AD5BF9D3D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53E74-9C83-4C5C-B3C3-C3B2498BCD41}" type="pres">
      <dgm:prSet presAssocID="{D7DDD004-A966-4361-868D-1CB97FE847C8}" presName="sp" presStyleCnt="0"/>
      <dgm:spPr/>
    </dgm:pt>
    <dgm:pt modelId="{99D8D147-9C4A-4C54-92F8-5494551F1434}" type="pres">
      <dgm:prSet presAssocID="{03AF8FC7-ED1F-4266-BA26-34F5CF4B3EE1}" presName="linNode" presStyleCnt="0"/>
      <dgm:spPr/>
    </dgm:pt>
    <dgm:pt modelId="{E2DF8FEC-87F5-434C-9D7B-4A21768DBF47}" type="pres">
      <dgm:prSet presAssocID="{03AF8FC7-ED1F-4266-BA26-34F5CF4B3EE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C5D45-E1EA-4CEB-8511-84DD0AA4F40E}" type="pres">
      <dgm:prSet presAssocID="{03AF8FC7-ED1F-4266-BA26-34F5CF4B3EE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6EB54D-7DC9-40E9-848C-A42FCCD1FA49}" srcId="{4334C4B0-8422-44D3-AE2D-3261ED65E356}" destId="{0C5E1807-6027-4A0A-BEAB-D17AD5BF9D3D}" srcOrd="0" destOrd="0" parTransId="{51A53460-DAA7-4B62-B0CF-699B6251F3B4}" sibTransId="{D7DDD004-A966-4361-868D-1CB97FE847C8}"/>
    <dgm:cxn modelId="{F6AD1B37-9CE2-4C90-B912-10D23931252A}" type="presOf" srcId="{234486FE-BD99-4A63-A03C-41CA2E6883CE}" destId="{C68C5D45-E1EA-4CEB-8511-84DD0AA4F40E}" srcOrd="0" destOrd="0" presId="urn:microsoft.com/office/officeart/2005/8/layout/vList5"/>
    <dgm:cxn modelId="{0EF1EE88-6D8F-4176-AE5C-D11C3F49E498}" srcId="{03AF8FC7-ED1F-4266-BA26-34F5CF4B3EE1}" destId="{234486FE-BD99-4A63-A03C-41CA2E6883CE}" srcOrd="0" destOrd="0" parTransId="{B67DDAF0-77A0-4657-821B-065C743122D5}" sibTransId="{59AB3BE4-4551-4469-801C-EA9DE76F26D4}"/>
    <dgm:cxn modelId="{FABC0874-B899-434A-A5EF-D4B7361EAF4D}" srcId="{4334C4B0-8422-44D3-AE2D-3261ED65E356}" destId="{03AF8FC7-ED1F-4266-BA26-34F5CF4B3EE1}" srcOrd="1" destOrd="0" parTransId="{031337A5-0832-4C33-9F0E-842C85875C23}" sibTransId="{D6805145-48C7-4967-97A9-F9108EF93D9E}"/>
    <dgm:cxn modelId="{D699AA05-6CF3-4742-8A51-3AE4CFB2B13D}" srcId="{0C5E1807-6027-4A0A-BEAB-D17AD5BF9D3D}" destId="{55322367-5059-474D-A2A2-701563C851F2}" srcOrd="0" destOrd="0" parTransId="{EFA31315-3965-437F-AAC9-048B9AA98AE8}" sibTransId="{A3BB8508-14BD-4239-985F-3F3FBDE7DF6C}"/>
    <dgm:cxn modelId="{7F5A028C-5185-4E11-A4D1-5D47AF710079}" type="presOf" srcId="{55322367-5059-474D-A2A2-701563C851F2}" destId="{EF03C051-9B3A-418B-BA94-A18D4FF8F035}" srcOrd="0" destOrd="0" presId="urn:microsoft.com/office/officeart/2005/8/layout/vList5"/>
    <dgm:cxn modelId="{E35C1C88-7DCB-40F4-B522-5B3A1E7246DA}" type="presOf" srcId="{4334C4B0-8422-44D3-AE2D-3261ED65E356}" destId="{536294E0-A1F1-4094-806C-DCD25CAD82A0}" srcOrd="0" destOrd="0" presId="urn:microsoft.com/office/officeart/2005/8/layout/vList5"/>
    <dgm:cxn modelId="{A8262587-E505-4F74-9D12-C9DFD367197C}" type="presOf" srcId="{03AF8FC7-ED1F-4266-BA26-34F5CF4B3EE1}" destId="{E2DF8FEC-87F5-434C-9D7B-4A21768DBF47}" srcOrd="0" destOrd="0" presId="urn:microsoft.com/office/officeart/2005/8/layout/vList5"/>
    <dgm:cxn modelId="{6CAD060A-ED20-4C60-AA5A-2A0032F67A28}" type="presOf" srcId="{0C5E1807-6027-4A0A-BEAB-D17AD5BF9D3D}" destId="{6FA7D17F-8BBD-4B4D-80F7-6CE7A93AFBA5}" srcOrd="0" destOrd="0" presId="urn:microsoft.com/office/officeart/2005/8/layout/vList5"/>
    <dgm:cxn modelId="{B819E79C-3E1F-4ADE-AA8B-AE9209291FBA}" type="presParOf" srcId="{536294E0-A1F1-4094-806C-DCD25CAD82A0}" destId="{B7872B4D-8868-4894-84F7-F9C295493EB4}" srcOrd="0" destOrd="0" presId="urn:microsoft.com/office/officeart/2005/8/layout/vList5"/>
    <dgm:cxn modelId="{6058317E-DEB8-49E7-A912-85D311C3658C}" type="presParOf" srcId="{B7872B4D-8868-4894-84F7-F9C295493EB4}" destId="{6FA7D17F-8BBD-4B4D-80F7-6CE7A93AFBA5}" srcOrd="0" destOrd="0" presId="urn:microsoft.com/office/officeart/2005/8/layout/vList5"/>
    <dgm:cxn modelId="{E5D10C08-3ACA-42F2-A87F-AC56A8A4B9B4}" type="presParOf" srcId="{B7872B4D-8868-4894-84F7-F9C295493EB4}" destId="{EF03C051-9B3A-418B-BA94-A18D4FF8F035}" srcOrd="1" destOrd="0" presId="urn:microsoft.com/office/officeart/2005/8/layout/vList5"/>
    <dgm:cxn modelId="{E7F86CDB-A094-4784-A784-A6E1BF1E8074}" type="presParOf" srcId="{536294E0-A1F1-4094-806C-DCD25CAD82A0}" destId="{3C453E74-9C83-4C5C-B3C3-C3B2498BCD41}" srcOrd="1" destOrd="0" presId="urn:microsoft.com/office/officeart/2005/8/layout/vList5"/>
    <dgm:cxn modelId="{BDD3B6B5-5612-4A09-A404-0C4378144902}" type="presParOf" srcId="{536294E0-A1F1-4094-806C-DCD25CAD82A0}" destId="{99D8D147-9C4A-4C54-92F8-5494551F1434}" srcOrd="2" destOrd="0" presId="urn:microsoft.com/office/officeart/2005/8/layout/vList5"/>
    <dgm:cxn modelId="{E51F9730-B2B3-47B1-90B0-DC254B6D2785}" type="presParOf" srcId="{99D8D147-9C4A-4C54-92F8-5494551F1434}" destId="{E2DF8FEC-87F5-434C-9D7B-4A21768DBF47}" srcOrd="0" destOrd="0" presId="urn:microsoft.com/office/officeart/2005/8/layout/vList5"/>
    <dgm:cxn modelId="{25698CDD-D4C3-4F13-B025-79423866A8F6}" type="presParOf" srcId="{99D8D147-9C4A-4C54-92F8-5494551F1434}" destId="{C68C5D45-E1EA-4CEB-8511-84DD0AA4F40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3C051-9B3A-418B-BA94-A18D4FF8F035}">
      <dsp:nvSpPr>
        <dsp:cNvPr id="0" name=""/>
        <dsp:cNvSpPr/>
      </dsp:nvSpPr>
      <dsp:spPr>
        <a:xfrm rot="5400000">
          <a:off x="4193065" y="-1687341"/>
          <a:ext cx="733484" cy="429158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18 out of 25 indicators (72%)</a:t>
          </a:r>
          <a:endParaRPr lang="en-US" sz="2000" kern="1200" dirty="0"/>
        </a:p>
      </dsp:txBody>
      <dsp:txXfrm rot="-5400000">
        <a:off x="2414015" y="127515"/>
        <a:ext cx="4255778" cy="661872"/>
      </dsp:txXfrm>
    </dsp:sp>
    <dsp:sp modelId="{6FA7D17F-8BBD-4B4D-80F7-6CE7A93AFBA5}">
      <dsp:nvSpPr>
        <dsp:cNvPr id="0" name=""/>
        <dsp:cNvSpPr/>
      </dsp:nvSpPr>
      <dsp:spPr>
        <a:xfrm>
          <a:off x="0" y="22"/>
          <a:ext cx="2414016" cy="91685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2017-18</a:t>
          </a:r>
          <a:endParaRPr lang="en-US" sz="2000" kern="1200" dirty="0"/>
        </a:p>
      </dsp:txBody>
      <dsp:txXfrm>
        <a:off x="44757" y="44779"/>
        <a:ext cx="2324502" cy="827341"/>
      </dsp:txXfrm>
    </dsp:sp>
    <dsp:sp modelId="{C68C5D45-E1EA-4CEB-8511-84DD0AA4F40E}">
      <dsp:nvSpPr>
        <dsp:cNvPr id="0" name=""/>
        <dsp:cNvSpPr/>
      </dsp:nvSpPr>
      <dsp:spPr>
        <a:xfrm rot="5400000">
          <a:off x="4193065" y="-724642"/>
          <a:ext cx="733484" cy="429158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19 out of 25 indicators (76%)</a:t>
          </a:r>
          <a:endParaRPr lang="en-US" sz="2000" kern="1200" dirty="0"/>
        </a:p>
      </dsp:txBody>
      <dsp:txXfrm rot="-5400000">
        <a:off x="2414015" y="1090214"/>
        <a:ext cx="4255778" cy="661872"/>
      </dsp:txXfrm>
    </dsp:sp>
    <dsp:sp modelId="{E2DF8FEC-87F5-434C-9D7B-4A21768DBF47}">
      <dsp:nvSpPr>
        <dsp:cNvPr id="0" name=""/>
        <dsp:cNvSpPr/>
      </dsp:nvSpPr>
      <dsp:spPr>
        <a:xfrm>
          <a:off x="0" y="962721"/>
          <a:ext cx="2414016" cy="91685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2018-19</a:t>
          </a:r>
          <a:endParaRPr lang="en-US" sz="2000" kern="1200" dirty="0"/>
        </a:p>
      </dsp:txBody>
      <dsp:txXfrm>
        <a:off x="44757" y="1007478"/>
        <a:ext cx="2324502" cy="827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B2347B-F371-4B59-992D-BF136017EBD4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6FD648-97E3-4403-839A-90BFB34F6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6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35E72-9B82-4D21-A286-6E78ED3278A3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C295-7663-40B8-9235-1490CABB68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7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48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13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63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4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44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84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244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087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748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99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43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08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26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2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52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11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6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6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1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8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5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7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4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7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5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P_BlueBase_SloGo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3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_WhiteCoverX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1905000"/>
            <a:ext cx="7315200" cy="6096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Fulfillment</a:t>
            </a:r>
            <a:br>
              <a:rPr lang="en-US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2018-19 Update on Core Themes</a:t>
            </a:r>
            <a:endParaRPr lang="en-US" b="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4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85356" y="1260180"/>
            <a:ext cx="2986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Essential Skills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55951" y="4029406"/>
            <a:ext cx="303530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Academic Transfer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54182" y="2187974"/>
            <a:ext cx="375319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Career &amp; Technical Education</a:t>
            </a:r>
          </a:p>
        </p:txBody>
      </p:sp>
      <p:cxnSp>
        <p:nvCxnSpPr>
          <p:cNvPr id="5" name="Curved Connector 4"/>
          <p:cNvCxnSpPr>
            <a:endCxn id="24" idx="1"/>
          </p:cNvCxnSpPr>
          <p:nvPr/>
        </p:nvCxnSpPr>
        <p:spPr>
          <a:xfrm>
            <a:off x="1055475" y="1700673"/>
            <a:ext cx="4941710" cy="3642568"/>
          </a:xfrm>
          <a:prstGeom prst="curvedConnector3">
            <a:avLst>
              <a:gd name="adj1" fmla="val 50000"/>
            </a:avLst>
          </a:prstGeom>
          <a:ln w="57150"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72746" y="4899936"/>
            <a:ext cx="2286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Lifelong Learning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Possible Student Journey</a:t>
            </a:r>
          </a:p>
        </p:txBody>
      </p:sp>
      <p:sp>
        <p:nvSpPr>
          <p:cNvPr id="21" name="Chevron 20"/>
          <p:cNvSpPr/>
          <p:nvPr/>
        </p:nvSpPr>
        <p:spPr>
          <a:xfrm>
            <a:off x="859038" y="1481313"/>
            <a:ext cx="411969" cy="438719"/>
          </a:xfrm>
          <a:prstGeom prst="chevron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 rot="3130950">
            <a:off x="2951967" y="2384113"/>
            <a:ext cx="411969" cy="438719"/>
          </a:xfrm>
          <a:prstGeom prst="chevron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 rot="3040404">
            <a:off x="3649081" y="4134891"/>
            <a:ext cx="411969" cy="438719"/>
          </a:xfrm>
          <a:prstGeom prst="chevron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>
          <a:xfrm>
            <a:off x="5791200" y="5123881"/>
            <a:ext cx="411969" cy="438719"/>
          </a:xfrm>
          <a:prstGeom prst="chevron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0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Indicator 3.1 </a:t>
            </a:r>
          </a:p>
          <a:p>
            <a:r>
              <a:rPr lang="en-US" sz="1800" b="1" dirty="0"/>
              <a:t>Background:</a:t>
            </a:r>
            <a:r>
              <a:rPr lang="en-US" sz="1800" dirty="0"/>
              <a:t> </a:t>
            </a:r>
          </a:p>
          <a:p>
            <a:pPr marL="457200" lvl="1" indent="0">
              <a:buNone/>
            </a:pPr>
            <a:r>
              <a:rPr lang="en-US" sz="1800" dirty="0"/>
              <a:t>Students often place into developmental education courses upon starting at CCC</a:t>
            </a:r>
          </a:p>
          <a:p>
            <a:r>
              <a:rPr lang="en-US" sz="1800" b="1" dirty="0"/>
              <a:t>Question:</a:t>
            </a:r>
            <a:r>
              <a:rPr lang="en-US" sz="1800" dirty="0"/>
              <a:t> </a:t>
            </a:r>
          </a:p>
          <a:p>
            <a:pPr marL="457200" lvl="1" indent="0">
              <a:buNone/>
            </a:pPr>
            <a:r>
              <a:rPr lang="en-US" sz="1800" dirty="0"/>
              <a:t>Are students prepared to complete the necessary coursework for their program? </a:t>
            </a:r>
          </a:p>
          <a:p>
            <a:r>
              <a:rPr lang="en-US" sz="1800" b="1" dirty="0"/>
              <a:t>What we are working toward: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Align outcomes between developmental education reading/writing and math courses and college-level writing and math courses</a:t>
            </a:r>
          </a:p>
          <a:p>
            <a:pPr lvl="1"/>
            <a:endParaRPr lang="en-US" sz="1800" dirty="0"/>
          </a:p>
          <a:p>
            <a:pPr lvl="1"/>
            <a:endParaRPr lang="en-US" sz="1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D312C4E-BFF5-496F-86B9-8CA7DD717F64}"/>
              </a:ext>
            </a:extLst>
          </p:cNvPr>
          <p:cNvSpPr/>
          <p:nvPr/>
        </p:nvSpPr>
        <p:spPr>
          <a:xfrm>
            <a:off x="2103120" y="1722120"/>
            <a:ext cx="182880" cy="182880"/>
          </a:xfrm>
          <a:prstGeom prst="ellipse">
            <a:avLst/>
          </a:prstGeom>
          <a:solidFill>
            <a:srgbClr val="00863D"/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49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&amp; Technical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Indicator 2.4</a:t>
            </a:r>
          </a:p>
          <a:p>
            <a:r>
              <a:rPr lang="en-US" sz="1800" b="1" dirty="0"/>
              <a:t>Background:</a:t>
            </a:r>
          </a:p>
          <a:p>
            <a:pPr marL="457200" lvl="1" indent="0">
              <a:buNone/>
            </a:pPr>
            <a:r>
              <a:rPr lang="en-US" sz="1800" dirty="0"/>
              <a:t>CCC prepares students for employment </a:t>
            </a:r>
          </a:p>
          <a:p>
            <a:r>
              <a:rPr lang="en-US" sz="1800" b="1" dirty="0"/>
              <a:t>Question:</a:t>
            </a:r>
          </a:p>
          <a:p>
            <a:pPr marL="457200" lvl="1" indent="0">
              <a:buNone/>
            </a:pPr>
            <a:r>
              <a:rPr lang="en-US" sz="1800" dirty="0"/>
              <a:t>Are students gaining employment in a relevant field?</a:t>
            </a:r>
          </a:p>
          <a:p>
            <a:r>
              <a:rPr lang="en-US" sz="1800" b="1" dirty="0"/>
              <a:t>What we are working toward: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Increase students’ employment in relevant fields through:</a:t>
            </a:r>
          </a:p>
          <a:p>
            <a:pPr lvl="1"/>
            <a:r>
              <a:rPr lang="en-US" sz="1800" dirty="0"/>
              <a:t>Surveys and focus groups</a:t>
            </a:r>
          </a:p>
          <a:p>
            <a:pPr lvl="1"/>
            <a:r>
              <a:rPr lang="en-US" sz="1800" dirty="0"/>
              <a:t>Feedback from advisory groups</a:t>
            </a:r>
          </a:p>
          <a:p>
            <a:pPr lvl="1"/>
            <a:r>
              <a:rPr lang="en-US" sz="1800" dirty="0"/>
              <a:t>Alignment between programs and the job market through Guided Pathways</a:t>
            </a:r>
          </a:p>
          <a:p>
            <a:pPr lvl="1"/>
            <a:endParaRPr lang="en-US" sz="1800" dirty="0"/>
          </a:p>
          <a:p>
            <a:pPr lvl="1"/>
            <a:endParaRPr lang="en-US" sz="1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8C9B085-D2EE-4132-B92F-1EF1299A51B8}"/>
              </a:ext>
            </a:extLst>
          </p:cNvPr>
          <p:cNvSpPr/>
          <p:nvPr/>
        </p:nvSpPr>
        <p:spPr>
          <a:xfrm>
            <a:off x="2103120" y="1722120"/>
            <a:ext cx="182880" cy="182880"/>
          </a:xfrm>
          <a:prstGeom prst="ellipse">
            <a:avLst/>
          </a:prstGeom>
          <a:solidFill>
            <a:srgbClr val="00863D"/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07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Indicators 1.4      and 1.5</a:t>
            </a:r>
          </a:p>
          <a:p>
            <a:r>
              <a:rPr lang="en-US" sz="1800" b="1" dirty="0"/>
              <a:t>Background:</a:t>
            </a:r>
          </a:p>
          <a:p>
            <a:pPr marL="457200" lvl="1" indent="0">
              <a:buNone/>
            </a:pPr>
            <a:r>
              <a:rPr lang="en-US" sz="1800" dirty="0"/>
              <a:t>CCC strives to support timely student completion and/or transfer, and provide all students an equitable opportunity to complete and/or transfer</a:t>
            </a:r>
          </a:p>
          <a:p>
            <a:r>
              <a:rPr lang="en-US" sz="1800" b="1" dirty="0"/>
              <a:t>Question:</a:t>
            </a:r>
          </a:p>
          <a:p>
            <a:pPr marL="457200" lvl="1" indent="0">
              <a:buNone/>
            </a:pPr>
            <a:r>
              <a:rPr lang="en-US" sz="1800" dirty="0"/>
              <a:t>How do we best support </a:t>
            </a:r>
            <a:r>
              <a:rPr lang="en-US" sz="1800" u="sng" dirty="0"/>
              <a:t>all</a:t>
            </a:r>
            <a:r>
              <a:rPr lang="en-US" sz="1800" dirty="0"/>
              <a:t> transfer students?</a:t>
            </a:r>
          </a:p>
          <a:p>
            <a:r>
              <a:rPr lang="en-US" sz="1800" b="1" dirty="0"/>
              <a:t>What we are working toward:</a:t>
            </a:r>
            <a:endParaRPr lang="en-US" sz="1800" dirty="0"/>
          </a:p>
          <a:p>
            <a:pPr lvl="1"/>
            <a:r>
              <a:rPr lang="en-US" sz="1800" dirty="0"/>
              <a:t>Develop clear transfer pathways to ensure students can complete and/or transfer successfully</a:t>
            </a:r>
          </a:p>
          <a:p>
            <a:pPr lvl="1"/>
            <a:r>
              <a:rPr lang="en-US" sz="1800" dirty="0"/>
              <a:t>Identify and reduce barriers along the pathways to close achievement gaps</a:t>
            </a:r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7A8D59F-5130-47D7-A48A-052623B5F632}"/>
              </a:ext>
            </a:extLst>
          </p:cNvPr>
          <p:cNvSpPr/>
          <p:nvPr/>
        </p:nvSpPr>
        <p:spPr>
          <a:xfrm>
            <a:off x="2255520" y="1722120"/>
            <a:ext cx="182880" cy="182880"/>
          </a:xfrm>
          <a:prstGeom prst="ellipse">
            <a:avLst/>
          </a:prstGeom>
          <a:solidFill>
            <a:srgbClr val="00863D"/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FDC3B04-7866-4230-836C-568D17F867CC}"/>
              </a:ext>
            </a:extLst>
          </p:cNvPr>
          <p:cNvSpPr/>
          <p:nvPr/>
        </p:nvSpPr>
        <p:spPr>
          <a:xfrm>
            <a:off x="3550920" y="1722120"/>
            <a:ext cx="182880" cy="182880"/>
          </a:xfrm>
          <a:prstGeom prst="ellipse">
            <a:avLst/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88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Lifelong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Indicator 4.6</a:t>
            </a:r>
          </a:p>
          <a:p>
            <a:r>
              <a:rPr lang="en-US" sz="1800" b="1" dirty="0"/>
              <a:t>Background: </a:t>
            </a:r>
          </a:p>
          <a:p>
            <a:pPr marL="457200" lvl="1" indent="0">
              <a:buNone/>
            </a:pPr>
            <a:r>
              <a:rPr lang="en-US" sz="1800" dirty="0"/>
              <a:t>The strength of Community Education hinges on the strength of our partnerships and the satisfaction of our partners</a:t>
            </a:r>
          </a:p>
          <a:p>
            <a:r>
              <a:rPr lang="en-US" sz="1800" b="1" dirty="0"/>
              <a:t>Question:</a:t>
            </a:r>
          </a:p>
          <a:p>
            <a:pPr marL="457200" lvl="1" indent="0">
              <a:buNone/>
            </a:pPr>
            <a:r>
              <a:rPr lang="en-US" sz="1800" dirty="0"/>
              <a:t>How satisfied are our partners with our efforts to address the growing needs of the community?</a:t>
            </a:r>
          </a:p>
          <a:p>
            <a:r>
              <a:rPr lang="en-US" sz="1800" b="1" dirty="0" smtClean="0"/>
              <a:t>What </a:t>
            </a:r>
            <a:r>
              <a:rPr lang="en-US" sz="1800" b="1" dirty="0"/>
              <a:t>we are working toward: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Create new partnerships and actively respond to identified community needs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D2957F1-70FC-41BD-AB13-3FDAC7EF7A71}"/>
              </a:ext>
            </a:extLst>
          </p:cNvPr>
          <p:cNvSpPr/>
          <p:nvPr/>
        </p:nvSpPr>
        <p:spPr>
          <a:xfrm>
            <a:off x="2103120" y="1722120"/>
            <a:ext cx="182880" cy="182880"/>
          </a:xfrm>
          <a:prstGeom prst="ellipse">
            <a:avLst/>
          </a:prstGeom>
          <a:solidFill>
            <a:srgbClr val="00863D"/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1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</a:t>
            </a:r>
            <a:r>
              <a:rPr lang="en-US" dirty="0" smtClean="0"/>
              <a:t>CCC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i="1" dirty="0" smtClean="0"/>
              <a:t>The College has established a 70% threshold for overall mission fulfillment.</a:t>
            </a:r>
          </a:p>
          <a:p>
            <a:pPr marL="0" indent="0" algn="ctr">
              <a:buNone/>
            </a:pPr>
            <a:endParaRPr lang="en-US" sz="2000" i="1" dirty="0" smtClean="0"/>
          </a:p>
          <a:p>
            <a:pPr marL="0" indent="0" algn="ctr">
              <a:buNone/>
            </a:pPr>
            <a:r>
              <a:rPr lang="en-US" sz="2000" i="1" dirty="0" smtClean="0"/>
              <a:t>CCC </a:t>
            </a:r>
            <a:r>
              <a:rPr lang="en-US" sz="2000" i="1" dirty="0"/>
              <a:t>met or </a:t>
            </a:r>
            <a:r>
              <a:rPr lang="en-US" sz="2000" i="1" dirty="0" smtClean="0"/>
              <a:t>exceeded </a:t>
            </a:r>
            <a:r>
              <a:rPr lang="en-US" sz="2000" i="1" dirty="0"/>
              <a:t>thresholds for…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b="1" dirty="0">
                <a:solidFill>
                  <a:srgbClr val="C00000"/>
                </a:solidFill>
              </a:rPr>
              <a:t>The College meets mission fulfillment.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53524912"/>
              </p:ext>
            </p:extLst>
          </p:nvPr>
        </p:nvGraphicFramePr>
        <p:xfrm>
          <a:off x="1219200" y="3048000"/>
          <a:ext cx="6705600" cy="187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279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Disaggregate data to develop a better understanding of the most urgent needs.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 smtClean="0"/>
              <a:t>Partner with college committees and workgroups to build action plans designed to improve performance relative to indicators and thresholds (e.g., Strategic Enrollment Management Plan).</a:t>
            </a:r>
          </a:p>
          <a:p>
            <a:endParaRPr lang="en-US" sz="1800" dirty="0" smtClean="0"/>
          </a:p>
          <a:p>
            <a:r>
              <a:rPr lang="en-US" sz="1800" dirty="0" smtClean="0"/>
              <a:t>Empower more members of the CCC community to get involved with mission fulfillment through ongoing communication efforts, including widespread sharing of the Core </a:t>
            </a:r>
            <a:r>
              <a:rPr lang="en-US" sz="1800" dirty="0"/>
              <a:t>Themes Scorecard and Dashboard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9237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396CB-728C-44AC-A5C7-EFF7A4BFF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Core Theme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EE4BD-2EA1-4994-82DF-3F78CA146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400052"/>
            <a:ext cx="3505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b="1" u="sng" dirty="0"/>
              <a:t>Academic </a:t>
            </a:r>
            <a:r>
              <a:rPr lang="en-US" sz="1800" b="1" u="sng" dirty="0" smtClean="0"/>
              <a:t>Transfer</a:t>
            </a:r>
          </a:p>
          <a:p>
            <a:pPr marL="0" indent="0">
              <a:buNone/>
            </a:pPr>
            <a:r>
              <a:rPr lang="en-US" sz="1600" dirty="0" smtClean="0"/>
              <a:t>Sue Goff, lead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George Burgess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Carol Burnell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Elizabeth Carney</a:t>
            </a:r>
          </a:p>
          <a:p>
            <a:pPr marL="0" indent="0">
              <a:buNone/>
            </a:pPr>
            <a:r>
              <a:rPr lang="en-US" sz="1600" dirty="0" smtClean="0"/>
              <a:t>Lisa Reynolds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800" b="1" u="sng" dirty="0"/>
              <a:t>Essential Skills</a:t>
            </a:r>
          </a:p>
          <a:p>
            <a:pPr marL="0" indent="0">
              <a:buNone/>
            </a:pPr>
            <a:r>
              <a:rPr lang="en-US" sz="1600" dirty="0"/>
              <a:t>Tara Sprehe, lead</a:t>
            </a:r>
          </a:p>
          <a:p>
            <a:pPr marL="0" indent="0">
              <a:buNone/>
            </a:pPr>
            <a:r>
              <a:rPr lang="en-US" sz="1600" dirty="0"/>
              <a:t>Stefan Baratto</a:t>
            </a:r>
          </a:p>
          <a:p>
            <a:pPr marL="0" indent="0">
              <a:buNone/>
            </a:pPr>
            <a:r>
              <a:rPr lang="en-US" sz="1600" dirty="0"/>
              <a:t>Darlene Geiger</a:t>
            </a:r>
          </a:p>
          <a:p>
            <a:pPr marL="0" indent="0">
              <a:buNone/>
            </a:pPr>
            <a:r>
              <a:rPr lang="en-US" sz="1600" dirty="0"/>
              <a:t>Dave Mount</a:t>
            </a:r>
          </a:p>
          <a:p>
            <a:pPr marL="0" indent="0">
              <a:buNone/>
            </a:pPr>
            <a:r>
              <a:rPr lang="en-US" sz="1600" dirty="0"/>
              <a:t>Suzanne Munro</a:t>
            </a:r>
          </a:p>
          <a:p>
            <a:pPr marL="0" indent="0">
              <a:buNone/>
            </a:pPr>
            <a:r>
              <a:rPr lang="en-US" sz="1600" dirty="0"/>
              <a:t>Lisa Nielson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B597A-750E-42BF-8237-C7CAADCD7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4000" y="1417638"/>
            <a:ext cx="3352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b="1" u="sng" dirty="0"/>
              <a:t>Career &amp; Technical Education</a:t>
            </a:r>
          </a:p>
          <a:p>
            <a:pPr marL="0" indent="0">
              <a:buNone/>
            </a:pPr>
            <a:r>
              <a:rPr lang="en-US" sz="1600" dirty="0"/>
              <a:t>Cynthia Risan, lead</a:t>
            </a:r>
          </a:p>
          <a:p>
            <a:pPr marL="0" indent="0">
              <a:buNone/>
            </a:pPr>
            <a:r>
              <a:rPr lang="en-US" sz="1600" dirty="0"/>
              <a:t>Dustin Bates</a:t>
            </a:r>
          </a:p>
          <a:p>
            <a:pPr marL="0" indent="0">
              <a:buNone/>
            </a:pPr>
            <a:r>
              <a:rPr lang="en-US" sz="1600" dirty="0"/>
              <a:t>Elizabeth Carney</a:t>
            </a:r>
          </a:p>
          <a:p>
            <a:pPr marL="0" indent="0">
              <a:buNone/>
            </a:pPr>
            <a:r>
              <a:rPr lang="en-US" sz="1600" dirty="0" smtClean="0"/>
              <a:t>Sue </a:t>
            </a:r>
            <a:r>
              <a:rPr lang="en-US" sz="1600" dirty="0"/>
              <a:t>Goff</a:t>
            </a:r>
          </a:p>
          <a:p>
            <a:pPr marL="0" indent="0">
              <a:buNone/>
            </a:pPr>
            <a:r>
              <a:rPr lang="en-US" sz="1600" dirty="0"/>
              <a:t>Shalee </a:t>
            </a:r>
            <a:r>
              <a:rPr lang="en-US" sz="1600" dirty="0" smtClean="0"/>
              <a:t>Hodgson</a:t>
            </a:r>
          </a:p>
          <a:p>
            <a:pPr marL="0" indent="0">
              <a:buNone/>
            </a:pPr>
            <a:r>
              <a:rPr lang="en-US" sz="1600" dirty="0" smtClean="0"/>
              <a:t>Wes Locke</a:t>
            </a:r>
          </a:p>
          <a:p>
            <a:pPr marL="0" indent="0">
              <a:buNone/>
            </a:pPr>
            <a:r>
              <a:rPr lang="en-US" sz="1600" dirty="0" smtClean="0"/>
              <a:t>Sharon Parker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u="sng" dirty="0"/>
              <a:t>Lifelong </a:t>
            </a:r>
            <a:r>
              <a:rPr lang="en-US" sz="1800" b="1" u="sng" dirty="0" smtClean="0"/>
              <a:t>Learning</a:t>
            </a:r>
          </a:p>
          <a:p>
            <a:pPr marL="0" indent="0">
              <a:buNone/>
            </a:pPr>
            <a:r>
              <a:rPr lang="en-US" sz="1600" dirty="0" smtClean="0"/>
              <a:t>Sunny Olsen, co-lead</a:t>
            </a:r>
          </a:p>
          <a:p>
            <a:pPr marL="0" indent="0">
              <a:buNone/>
            </a:pPr>
            <a:r>
              <a:rPr lang="en-US" sz="1600" dirty="0" smtClean="0"/>
              <a:t>Matt Goff, co-lead</a:t>
            </a:r>
          </a:p>
          <a:p>
            <a:pPr marL="0" indent="0">
              <a:buNone/>
            </a:pPr>
            <a:r>
              <a:rPr lang="en-US" sz="1600" dirty="0" smtClean="0"/>
              <a:t>Teresa Robertson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211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26500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b="1" dirty="0"/>
              <a:t>Why we establish core themes:</a:t>
            </a:r>
          </a:p>
          <a:p>
            <a:pPr lvl="1"/>
            <a:r>
              <a:rPr lang="en-US" sz="1800" dirty="0"/>
              <a:t>In 2016, as required by the Northwest Commission on Colleges and Universities (NWCCU), the College established four themes to represent the core of the institution’s mission. </a:t>
            </a:r>
          </a:p>
          <a:p>
            <a:pPr lvl="0"/>
            <a:endParaRPr lang="en-US" sz="1000" dirty="0"/>
          </a:p>
          <a:p>
            <a:pPr lvl="0"/>
            <a:r>
              <a:rPr lang="en-US" sz="1800" b="1" dirty="0"/>
              <a:t>Purpose of core themes:</a:t>
            </a:r>
          </a:p>
          <a:p>
            <a:pPr lvl="1"/>
            <a:r>
              <a:rPr lang="en-US" sz="1800" dirty="0"/>
              <a:t>30,000 foot indicators to equip the board and others with enough information to probe as </a:t>
            </a:r>
            <a:r>
              <a:rPr lang="en-US" sz="1800" dirty="0" smtClean="0"/>
              <a:t>needed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sz="1800" b="1" dirty="0" smtClean="0"/>
              <a:t>Mission Fulfillment at CCC:</a:t>
            </a:r>
          </a:p>
          <a:p>
            <a:pPr lvl="1"/>
            <a:r>
              <a:rPr lang="en-US" sz="1800" dirty="0" smtClean="0"/>
              <a:t>The College has 25 indicators, each with its own threshold</a:t>
            </a:r>
          </a:p>
          <a:p>
            <a:pPr lvl="1"/>
            <a:r>
              <a:rPr lang="en-US" sz="1800" dirty="0" smtClean="0"/>
              <a:t>To fulfill overall mission, CCC expects to meet or exceed thresholds for 70% of indicators</a:t>
            </a:r>
          </a:p>
          <a:p>
            <a:pPr lvl="1"/>
            <a:r>
              <a:rPr lang="en-US" sz="1800" dirty="0" smtClean="0"/>
              <a:t>CCC is currently at or above thresholds for 76% of indicators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543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CCC’s Core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Academic Transfer</a:t>
            </a:r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Career &amp; Technical Education</a:t>
            </a:r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Essential Skills</a:t>
            </a:r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Lifelong Learning</a:t>
            </a:r>
          </a:p>
        </p:txBody>
      </p:sp>
    </p:spTree>
    <p:extLst>
      <p:ext uri="{BB962C8B-B14F-4D97-AF65-F5344CB8AC3E}">
        <p14:creationId xmlns:p14="http://schemas.microsoft.com/office/powerpoint/2010/main" val="191641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CCC’s Core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Academic Transfer</a:t>
            </a:r>
          </a:p>
          <a:p>
            <a:pPr marL="457200" lvl="1" indent="0">
              <a:buNone/>
            </a:pPr>
            <a:r>
              <a:rPr lang="en-US" sz="1800" i="1" dirty="0"/>
              <a:t>	We prepare learners to transition to a four-year institution and attain 	their goals for further education.</a:t>
            </a:r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Career &amp; Technical Education</a:t>
            </a:r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Essential Skills</a:t>
            </a:r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Lifelong Learning</a:t>
            </a:r>
          </a:p>
        </p:txBody>
      </p:sp>
    </p:spTree>
    <p:extLst>
      <p:ext uri="{BB962C8B-B14F-4D97-AF65-F5344CB8AC3E}">
        <p14:creationId xmlns:p14="http://schemas.microsoft.com/office/powerpoint/2010/main" val="384593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CCC’s Core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Academic Transfer</a:t>
            </a:r>
          </a:p>
          <a:p>
            <a:r>
              <a:rPr lang="en-US" sz="2000" b="1" dirty="0"/>
              <a:t>Career &amp; Technical Education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i="1" dirty="0"/>
              <a:t>We prepare learners to attain their education and training goals	 for	career advancement through programs and services that reflect	regional labor market needs.</a:t>
            </a:r>
            <a:endParaRPr lang="en-US" sz="1800" dirty="0"/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Essential Skills</a:t>
            </a:r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Lifelong Learning</a:t>
            </a:r>
          </a:p>
        </p:txBody>
      </p:sp>
    </p:spTree>
    <p:extLst>
      <p:ext uri="{BB962C8B-B14F-4D97-AF65-F5344CB8AC3E}">
        <p14:creationId xmlns:p14="http://schemas.microsoft.com/office/powerpoint/2010/main" val="407108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CCC’s Core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Academic Transfer</a:t>
            </a:r>
          </a:p>
          <a:p>
            <a:r>
              <a:rPr lang="en-US" sz="2000" dirty="0"/>
              <a:t>Career &amp; Technical Education</a:t>
            </a:r>
          </a:p>
          <a:p>
            <a:r>
              <a:rPr lang="en-US" sz="2000" b="1" dirty="0"/>
              <a:t>Essential Skills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1800" i="1" dirty="0"/>
              <a:t>We prepare learners for high school completion, English language	proficiency, and foundational courses in mathematics, reading, and	writing.</a:t>
            </a:r>
            <a:endParaRPr lang="en-US" sz="2000" dirty="0"/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Lifelong Learning</a:t>
            </a:r>
          </a:p>
        </p:txBody>
      </p:sp>
    </p:spTree>
    <p:extLst>
      <p:ext uri="{BB962C8B-B14F-4D97-AF65-F5344CB8AC3E}">
        <p14:creationId xmlns:p14="http://schemas.microsoft.com/office/powerpoint/2010/main" val="30669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CCC’s Core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Academic Transfer</a:t>
            </a:r>
          </a:p>
          <a:p>
            <a:r>
              <a:rPr lang="en-US" sz="2000" dirty="0"/>
              <a:t>Career &amp; Technical Education</a:t>
            </a:r>
          </a:p>
          <a:p>
            <a:r>
              <a:rPr lang="en-US" sz="2000" dirty="0"/>
              <a:t>Essential Skills</a:t>
            </a:r>
          </a:p>
          <a:p>
            <a:r>
              <a:rPr lang="en-US" sz="2000" b="1" dirty="0"/>
              <a:t>Lifelong Learning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i="1" dirty="0"/>
              <a:t>We provide professional, cultural, and personal development	opportunities—as well as the enrichment of our community—through	training, non-credit courses, and events.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8041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Communication with the college community, including the Board of Education, on progress toward mission fulfillment are done through—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Annual Mission Fulfillment Updates to the Board of Education</a:t>
            </a:r>
          </a:p>
          <a:p>
            <a:endParaRPr lang="en-US" sz="1800" dirty="0"/>
          </a:p>
          <a:p>
            <a:r>
              <a:rPr lang="en-US" sz="1800" dirty="0"/>
              <a:t>Core Themes Scorecard</a:t>
            </a:r>
          </a:p>
          <a:p>
            <a:endParaRPr lang="en-US" sz="1800" dirty="0"/>
          </a:p>
          <a:p>
            <a:r>
              <a:rPr lang="en-US" sz="1800" dirty="0"/>
              <a:t>Core Themes Dashboard</a:t>
            </a:r>
          </a:p>
        </p:txBody>
      </p:sp>
    </p:spTree>
    <p:extLst>
      <p:ext uri="{BB962C8B-B14F-4D97-AF65-F5344CB8AC3E}">
        <p14:creationId xmlns:p14="http://schemas.microsoft.com/office/powerpoint/2010/main" val="98741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Scorecard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The </a:t>
            </a:r>
            <a:r>
              <a:rPr lang="en-US" sz="1800" dirty="0" smtClean="0"/>
              <a:t>Core </a:t>
            </a:r>
            <a:r>
              <a:rPr lang="en-US" sz="1800" dirty="0"/>
              <a:t>Themes Scorecard provides a snapshot of:</a:t>
            </a:r>
          </a:p>
          <a:p>
            <a:pPr lvl="1"/>
            <a:r>
              <a:rPr lang="en-US" sz="1800" dirty="0"/>
              <a:t>The full list of indicators that have been established</a:t>
            </a:r>
          </a:p>
          <a:p>
            <a:pPr lvl="1"/>
            <a:r>
              <a:rPr lang="en-US" sz="1800" dirty="0"/>
              <a:t>Trend data to track performance for each indicator </a:t>
            </a:r>
          </a:p>
          <a:p>
            <a:pPr lvl="1"/>
            <a:r>
              <a:rPr lang="en-US" sz="1800" dirty="0"/>
              <a:t>Thresholds </a:t>
            </a:r>
            <a:r>
              <a:rPr lang="en-US" sz="1800" dirty="0" smtClean="0"/>
              <a:t>for success that have </a:t>
            </a:r>
            <a:r>
              <a:rPr lang="en-US" sz="1800" dirty="0"/>
              <a:t>been established for each </a:t>
            </a:r>
            <a:r>
              <a:rPr lang="en-US" sz="1800" dirty="0" smtClean="0"/>
              <a:t>indicator 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1800" dirty="0" smtClean="0"/>
              <a:t>The </a:t>
            </a:r>
            <a:r>
              <a:rPr lang="en-US" sz="1800" dirty="0"/>
              <a:t>following are considerations when setting thresholds:</a:t>
            </a:r>
          </a:p>
          <a:p>
            <a:pPr lvl="1"/>
            <a:r>
              <a:rPr lang="en-US" sz="1800" dirty="0"/>
              <a:t>CCC’s historical performance</a:t>
            </a:r>
          </a:p>
          <a:p>
            <a:pPr lvl="1"/>
            <a:r>
              <a:rPr lang="en-US" sz="1800" dirty="0"/>
              <a:t>The performance of peer Oregon community colleges</a:t>
            </a:r>
          </a:p>
          <a:p>
            <a:pPr lvl="1"/>
            <a:r>
              <a:rPr lang="en-US" sz="1800" dirty="0" smtClean="0"/>
              <a:t>Anticipated impact of major CCC efforts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5605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</TotalTime>
  <Words>708</Words>
  <Application>Microsoft Office PowerPoint</Application>
  <PresentationFormat>On-screen Show (4:3)</PresentationFormat>
  <Paragraphs>166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Mission Fulfillment 2018-19 Update on Core Themes</vt:lpstr>
      <vt:lpstr>Introduction</vt:lpstr>
      <vt:lpstr>CCC’s Core Themes</vt:lpstr>
      <vt:lpstr>CCC’s Core Themes</vt:lpstr>
      <vt:lpstr>CCC’s Core Themes</vt:lpstr>
      <vt:lpstr>CCC’s Core Themes</vt:lpstr>
      <vt:lpstr>CCC’s Core Themes</vt:lpstr>
      <vt:lpstr>Communicating Updates</vt:lpstr>
      <vt:lpstr>Overview of Scorecard</vt:lpstr>
      <vt:lpstr>Possible Student Journey</vt:lpstr>
      <vt:lpstr>Essential Skills</vt:lpstr>
      <vt:lpstr>Career &amp; Technical Education</vt:lpstr>
      <vt:lpstr>Academic Transfer</vt:lpstr>
      <vt:lpstr>Lifelong Learning</vt:lpstr>
      <vt:lpstr>Overall CCC Performance</vt:lpstr>
      <vt:lpstr>Next Steps</vt:lpstr>
      <vt:lpstr>Core Theme Teams</vt:lpstr>
      <vt:lpstr>Questions?</vt:lpstr>
    </vt:vector>
  </TitlesOfParts>
  <Company>Clackamas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Lisa Wang</cp:lastModifiedBy>
  <cp:revision>164</cp:revision>
  <cp:lastPrinted>2015-07-23T19:36:20Z</cp:lastPrinted>
  <dcterms:created xsi:type="dcterms:W3CDTF">2015-07-20T21:46:48Z</dcterms:created>
  <dcterms:modified xsi:type="dcterms:W3CDTF">2019-03-11T22:28:21Z</dcterms:modified>
</cp:coreProperties>
</file>